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57" r:id="rId3"/>
    <p:sldId id="258" r:id="rId4"/>
    <p:sldId id="272" r:id="rId5"/>
    <p:sldId id="274" r:id="rId6"/>
    <p:sldId id="259" r:id="rId7"/>
    <p:sldId id="275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76" r:id="rId16"/>
    <p:sldId id="277" r:id="rId17"/>
    <p:sldId id="267" r:id="rId18"/>
    <p:sldId id="268" r:id="rId19"/>
    <p:sldId id="269" r:id="rId20"/>
    <p:sldId id="270" r:id="rId21"/>
    <p:sldId id="271" r:id="rId22"/>
    <p:sldId id="278" r:id="rId23"/>
    <p:sldId id="280" r:id="rId24"/>
    <p:sldId id="279" r:id="rId25"/>
    <p:sldId id="281" r:id="rId26"/>
    <p:sldId id="282" r:id="rId27"/>
    <p:sldId id="28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59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593EC-17FF-44DB-AC16-E4A4CF7277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BAB8C4-CA29-444D-A053-33794ACBA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0D111-4C4B-4FAC-AE2F-9B86F0FBA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68703-36AB-4F8A-A0FB-D393D267F16E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4A9C3-DB9A-46CF-9C3A-37F5E0F9C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4E54A-DC7B-4F8A-B460-2BDEA1F78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CB477-1B17-424A-ADD6-2A24207E1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653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4BE95-BA32-469D-B98A-22D633B19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5A3E99-8AC5-4A0D-906E-BA3929F209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59BE2-1F79-42EC-BA32-80FD7B807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68703-36AB-4F8A-A0FB-D393D267F16E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398CB-29FC-4A20-9353-21D70DE78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03B4E-51F2-436E-89CD-0F75CA6E0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CB477-1B17-424A-ADD6-2A24207E1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843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E4D9FD-D1B6-4C0D-9082-4C0069A01D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8A21CD-EC78-4751-A052-47492FAD54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51F24-2BA2-4BEB-843D-547E38181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68703-36AB-4F8A-A0FB-D393D267F16E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3B82D-949B-4D43-BD08-F8BB937F3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F6123-659A-4E05-90EC-2DE12B542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CB477-1B17-424A-ADD6-2A24207E1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377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2438-5A47-49FA-8DCE-95E3E63D2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E66F5-E59F-4A4D-9B51-27D00D1EA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AB5F7-3E7D-433E-8EF4-74D0B3365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68703-36AB-4F8A-A0FB-D393D267F16E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EFC8D-010E-4096-9DD4-AE99A92F2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004E8-3371-4E38-AE20-9BB05A126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CB477-1B17-424A-ADD6-2A24207E1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869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F8DD2-97D3-4AF2-B0CB-2514A1AA5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17604-D535-4BE3-B35F-2BA778177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1391B-4170-405D-9A7E-74240E3E5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68703-36AB-4F8A-A0FB-D393D267F16E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39D295-7F9E-4F03-9675-E154CDA0D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1320D9-3EA4-4457-86DD-0301D5630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CB477-1B17-424A-ADD6-2A24207E1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162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DEECD-3DA3-4791-BD77-04B93B2AE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01146-12B0-4259-99AC-8A1F29979F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A689CB-5B36-427D-872B-BC4191C77D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9C1758-D095-48E5-A792-8C08CA456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68703-36AB-4F8A-A0FB-D393D267F16E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9E4CEF-F69E-45DC-ACAF-893C15C9E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766F66-7A75-4561-9C7B-E07FE03B3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CB477-1B17-424A-ADD6-2A24207E1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46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06B50-6067-41F0-B688-55BE0D150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11E6B4-8D9B-4FA2-8237-8B1E1DD9C4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552A5D-4B77-411A-AE52-5D002D16D5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CA03E-119C-40CF-B4A1-BC2D4A5159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D3EB69-40F8-4AAD-B77D-98E641ADB9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27FD95-AF24-461C-B7E2-F20EF1DCD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68703-36AB-4F8A-A0FB-D393D267F16E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9E0B0E-1237-4667-9DD0-43C841C39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BE0F0F-498E-4317-BC23-6A6F38580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CB477-1B17-424A-ADD6-2A24207E1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4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2131D-6AB1-459E-A50C-D0A336DA5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00FDD4-156F-40BF-AFA0-1F4F63CCF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68703-36AB-4F8A-A0FB-D393D267F16E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768E81-8083-4E22-9736-50599BCED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9B667B-011C-4ADD-A4C5-97A6093ED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CB477-1B17-424A-ADD6-2A24207E1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32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404864-CDE1-4A98-99CD-ACD0E1AA3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68703-36AB-4F8A-A0FB-D393D267F16E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D19638-3529-4695-BC32-5DABBA304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5A6932-6315-4CE1-AFF9-EBD6AC04A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CB477-1B17-424A-ADD6-2A24207E1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11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2948C-6261-4977-B671-3194F964D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464A3-66D4-4432-A6CB-370F5DD67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A1B95-A6DD-4310-BBBD-F65B51DC5F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FD23F-0FD7-4474-911E-8FD00A87C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68703-36AB-4F8A-A0FB-D393D267F16E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01B7E5-C2BD-4698-B289-EF8149485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0B694-54CE-42BE-BA5A-7ADF0FA11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CB477-1B17-424A-ADD6-2A24207E1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01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335A6-B579-4FD3-8059-63E7CA36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D492DF-2474-41A6-8A71-B546F3F2A9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0DD793-7CB7-4017-9300-64FAFFB15E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85491D-5990-44B5-AE42-CB7CCF4CB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68703-36AB-4F8A-A0FB-D393D267F16E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916C4F-4B5E-41FA-B56C-CE28B0191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0B028E-4D61-4F0F-B04A-3436E301C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CB477-1B17-424A-ADD6-2A24207E1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338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7E6CAA-005A-4655-841D-E9F311A74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5FDA79-B084-418C-AD24-570DE8013C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D3774-9E32-4A3F-809F-CBADC1D448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68703-36AB-4F8A-A0FB-D393D267F16E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4BEC2-7F91-4CED-8A8C-1A7B205FBA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B6F6B-4642-4B65-96AC-0C4B0C6A4F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CB477-1B17-424A-ADD6-2A24207E1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858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D533A36-A510-451F-8CD5-2893EA951E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3032506"/>
              </p:ext>
            </p:extLst>
          </p:nvPr>
        </p:nvGraphicFramePr>
        <p:xfrm>
          <a:off x="747713" y="2160588"/>
          <a:ext cx="10696575" cy="253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Worksheet" r:id="rId3" imgW="10696353" imgH="2533571" progId="Excel.Sheet.12">
                  <p:embed/>
                </p:oleObj>
              </mc:Choice>
              <mc:Fallback>
                <p:oleObj name="Worksheet" r:id="rId3" imgW="10696353" imgH="253357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7713" y="2160588"/>
                        <a:ext cx="10696575" cy="2533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1780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9A0D29-79A4-486C-B053-ADA5ACF8A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9151"/>
            <a:ext cx="12192000" cy="565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638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840ACC-F950-49FA-85B7-7D4528B1D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9236"/>
            <a:ext cx="12192000" cy="557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56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08D4B6-F11C-4D6D-BA3B-A4AB7759F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1692"/>
            <a:ext cx="12192000" cy="5634615"/>
          </a:xfrm>
          <a:prstGeom prst="rect">
            <a:avLst/>
          </a:prstGeom>
        </p:spPr>
      </p:pic>
      <p:sp>
        <p:nvSpPr>
          <p:cNvPr id="4" name="Star: 5 Points 3">
            <a:extLst>
              <a:ext uri="{FF2B5EF4-FFF2-40B4-BE49-F238E27FC236}">
                <a16:creationId xmlns:a16="http://schemas.microsoft.com/office/drawing/2014/main" id="{ADA28BEE-8D70-481D-B83C-BBB0793697FB}"/>
              </a:ext>
            </a:extLst>
          </p:cNvPr>
          <p:cNvSpPr/>
          <p:nvPr/>
        </p:nvSpPr>
        <p:spPr>
          <a:xfrm>
            <a:off x="5514975" y="304800"/>
            <a:ext cx="1047750" cy="104775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973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AB9642-BD43-400B-9455-DB3BBE323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5462"/>
            <a:ext cx="12192000" cy="5627076"/>
          </a:xfrm>
          <a:prstGeom prst="rect">
            <a:avLst/>
          </a:prstGeom>
        </p:spPr>
      </p:pic>
      <p:sp>
        <p:nvSpPr>
          <p:cNvPr id="4" name="Star: 5 Points 3">
            <a:extLst>
              <a:ext uri="{FF2B5EF4-FFF2-40B4-BE49-F238E27FC236}">
                <a16:creationId xmlns:a16="http://schemas.microsoft.com/office/drawing/2014/main" id="{C9BD0F9B-1718-44C1-A43C-7A44123B5DF5}"/>
              </a:ext>
            </a:extLst>
          </p:cNvPr>
          <p:cNvSpPr/>
          <p:nvPr/>
        </p:nvSpPr>
        <p:spPr>
          <a:xfrm>
            <a:off x="5514975" y="304800"/>
            <a:ext cx="1047750" cy="104775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foot&#10;&#10;Description automatically generated">
            <a:extLst>
              <a:ext uri="{FF2B5EF4-FFF2-40B4-BE49-F238E27FC236}">
                <a16:creationId xmlns:a16="http://schemas.microsoft.com/office/drawing/2014/main" id="{10F9A1AD-8590-4533-A320-12EF0A4ED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421" y="1914649"/>
            <a:ext cx="1142857" cy="1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220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7CEFFD-92CB-4D47-AAD4-38FB31DCD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658"/>
            <a:ext cx="12192000" cy="562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327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AA1315-C74C-4A22-825C-1037696C1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9736"/>
            <a:ext cx="12192000" cy="565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28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7A92DA-279B-46E4-8298-99EE3BEE7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1772"/>
            <a:ext cx="12192000" cy="559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72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F90311-55A4-406C-B564-141E0B1A2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9220"/>
            <a:ext cx="12192000" cy="561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111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C6D03C-CEDD-4F0A-B08C-7B8A1F53F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3641"/>
            <a:ext cx="12192000" cy="559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787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6946EA-610C-4650-8F1B-28EA55E82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8541"/>
            <a:ext cx="12192000" cy="5680918"/>
          </a:xfrm>
          <a:prstGeom prst="rect">
            <a:avLst/>
          </a:prstGeom>
        </p:spPr>
      </p:pic>
      <p:sp>
        <p:nvSpPr>
          <p:cNvPr id="4" name="Star: 5 Points 3">
            <a:extLst>
              <a:ext uri="{FF2B5EF4-FFF2-40B4-BE49-F238E27FC236}">
                <a16:creationId xmlns:a16="http://schemas.microsoft.com/office/drawing/2014/main" id="{65216691-AA92-43D0-8575-C0446D469F97}"/>
              </a:ext>
            </a:extLst>
          </p:cNvPr>
          <p:cNvSpPr/>
          <p:nvPr/>
        </p:nvSpPr>
        <p:spPr>
          <a:xfrm>
            <a:off x="5514975" y="304800"/>
            <a:ext cx="1047750" cy="104775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61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7255E53-6C40-4FAD-9A95-BB07BEF7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6875"/>
            <a:ext cx="12192000" cy="606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20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A8059E-2E65-4FE9-BB80-A7999DF03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8859"/>
            <a:ext cx="12192000" cy="566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77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065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EB6C7-B86F-4E54-9ABF-75689524B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4802F-1F60-407C-B2F4-69B37CEBB8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Bad instructions</a:t>
            </a:r>
          </a:p>
          <a:p>
            <a:pPr lvl="1"/>
            <a:r>
              <a:rPr lang="en-US" dirty="0"/>
              <a:t>- for overlapping ulna &amp; radius</a:t>
            </a:r>
          </a:p>
          <a:p>
            <a:pPr lvl="2"/>
            <a:r>
              <a:rPr lang="en-US" dirty="0"/>
              <a:t>Correct image example that points at the radius (labeled in red)</a:t>
            </a:r>
          </a:p>
          <a:p>
            <a:pPr lvl="1"/>
            <a:r>
              <a:rPr lang="en-US" dirty="0"/>
              <a:t>Overlapping tool</a:t>
            </a:r>
          </a:p>
          <a:p>
            <a:pPr lvl="1"/>
            <a:r>
              <a:rPr lang="en-US" dirty="0"/>
              <a:t>Fish eye</a:t>
            </a:r>
          </a:p>
          <a:p>
            <a:pPr lvl="2"/>
            <a:r>
              <a:rPr lang="en-US" dirty="0"/>
              <a:t>Do not extrapolate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Analysis</a:t>
            </a:r>
          </a:p>
          <a:p>
            <a:pPr lvl="1"/>
            <a:r>
              <a:rPr lang="en-US" dirty="0"/>
              <a:t>Look at individual </a:t>
            </a:r>
            <a:r>
              <a:rPr lang="en-US" dirty="0" err="1"/>
              <a:t>turker</a:t>
            </a:r>
            <a:r>
              <a:rPr lang="en-US" dirty="0"/>
              <a:t> patterns</a:t>
            </a:r>
          </a:p>
          <a:p>
            <a:endParaRPr lang="en-US" dirty="0"/>
          </a:p>
          <a:p>
            <a:r>
              <a:rPr lang="en-US" dirty="0"/>
              <a:t>Monte </a:t>
            </a:r>
            <a:r>
              <a:rPr lang="en-US" dirty="0" err="1"/>
              <a:t>carlo</a:t>
            </a:r>
            <a:endParaRPr lang="en-US" dirty="0"/>
          </a:p>
          <a:p>
            <a:pPr lvl="1"/>
            <a:r>
              <a:rPr lang="en-US" dirty="0"/>
              <a:t>Analysis to figure out how many </a:t>
            </a:r>
            <a:r>
              <a:rPr lang="en-US" dirty="0" err="1"/>
              <a:t>turkers</a:t>
            </a:r>
            <a:r>
              <a:rPr lang="en-US" dirty="0"/>
              <a:t> were needed</a:t>
            </a:r>
          </a:p>
          <a:p>
            <a:pPr lvl="2"/>
            <a:r>
              <a:rPr lang="en-US" dirty="0"/>
              <a:t>Look at the ones w syst biases and see if the staple algorithm would’ve worked</a:t>
            </a:r>
          </a:p>
          <a:p>
            <a:pPr lvl="3"/>
            <a:r>
              <a:rPr lang="en-US" dirty="0"/>
              <a:t>See if the problematic visual staple correlate with the stand outs of the box plot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AA3FF-BA72-4F9E-8B05-D993167C68D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To do</a:t>
            </a:r>
          </a:p>
          <a:p>
            <a:pPr lvl="1"/>
            <a:r>
              <a:rPr lang="en-US" dirty="0"/>
              <a:t>How many </a:t>
            </a:r>
            <a:r>
              <a:rPr lang="en-US" dirty="0" err="1"/>
              <a:t>turkers</a:t>
            </a:r>
            <a:r>
              <a:rPr lang="en-US" dirty="0"/>
              <a:t> we need each image</a:t>
            </a:r>
          </a:p>
          <a:p>
            <a:pPr lvl="1"/>
            <a:r>
              <a:rPr lang="en-US" dirty="0"/>
              <a:t>Need to figure out if we are using one or multiple instruction sets</a:t>
            </a:r>
          </a:p>
          <a:p>
            <a:pPr lvl="2"/>
            <a:r>
              <a:rPr lang="en-US" dirty="0"/>
              <a:t>How far can we push the one before they become too complicated and results aren’t getting better</a:t>
            </a:r>
          </a:p>
          <a:p>
            <a:pPr lvl="1"/>
            <a:r>
              <a:rPr lang="en-US" dirty="0"/>
              <a:t>Can we use these results to separate easy from difficult images</a:t>
            </a:r>
          </a:p>
          <a:p>
            <a:pPr lvl="2"/>
            <a:r>
              <a:rPr lang="en-US" dirty="0"/>
              <a:t>Then figure out another process for hard images</a:t>
            </a:r>
          </a:p>
        </p:txBody>
      </p:sp>
    </p:spTree>
    <p:extLst>
      <p:ext uri="{BB962C8B-B14F-4D97-AF65-F5344CB8AC3E}">
        <p14:creationId xmlns:p14="http://schemas.microsoft.com/office/powerpoint/2010/main" val="1641500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7B4D2-3BAD-46FD-B174-0C770B6C8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– Min # of </a:t>
            </a:r>
            <a:r>
              <a:rPr lang="en-US" dirty="0" err="1"/>
              <a:t>Turkers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0DCBA-2759-44E0-91E6-78B18136B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Compute STAPLE from all </a:t>
            </a:r>
            <a:r>
              <a:rPr lang="en-US" dirty="0" err="1"/>
              <a:t>turkers</a:t>
            </a:r>
            <a:r>
              <a:rPr lang="en-US" dirty="0"/>
              <a:t> for each image</a:t>
            </a:r>
          </a:p>
          <a:p>
            <a:pPr lvl="1"/>
            <a:r>
              <a:rPr lang="en-US" dirty="0"/>
              <a:t>Ground truth reference for each.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Identify all possible combinations of </a:t>
            </a:r>
            <a:r>
              <a:rPr lang="en-US" dirty="0" err="1"/>
              <a:t>turker</a:t>
            </a:r>
            <a:r>
              <a:rPr lang="en-US" dirty="0"/>
              <a:t>-submissions for each image.</a:t>
            </a:r>
          </a:p>
          <a:p>
            <a:pPr lvl="1"/>
            <a:r>
              <a:rPr lang="en-US" dirty="0"/>
              <a:t>E.g., [1 2], [1 3], …, [4 6 7 8 9], …, [1 2 3 4 5 6 7 8 9]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 partial composites for each combo of (2) for each image.</a:t>
            </a:r>
          </a:p>
          <a:p>
            <a:pPr lvl="1"/>
            <a:r>
              <a:rPr lang="en-US" dirty="0"/>
              <a:t>Include a range of tolerances, i.e., pixel-prob &gt;= [0.5:0.05:0.95]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Compare similarity of (3) to (1)</a:t>
            </a:r>
          </a:p>
          <a:p>
            <a:pPr lvl="1"/>
            <a:r>
              <a:rPr lang="en-US" dirty="0"/>
              <a:t>Dice </a:t>
            </a:r>
            <a:r>
              <a:rPr lang="en-US" dirty="0" err="1"/>
              <a:t>coef</a:t>
            </a:r>
            <a:r>
              <a:rPr lang="en-US" dirty="0"/>
              <a:t>: [0.0 1.0]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Evaluate (4) as a function of </a:t>
            </a:r>
            <a:r>
              <a:rPr lang="en-US" dirty="0" err="1"/>
              <a:t>numTurkers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08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F9FC0F-FA15-4F44-8329-DE26BA5D6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535"/>
            <a:ext cx="12192000" cy="657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94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4F9F60-BF5B-4D52-91CE-6311520BE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340"/>
            <a:ext cx="12124944" cy="659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479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BB6ECF-821E-47D6-8F65-DF36616EB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180"/>
            <a:ext cx="12192000" cy="655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24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CE5A5DF-1365-430D-9ED4-C8F8EBBA9F19}"/>
              </a:ext>
            </a:extLst>
          </p:cNvPr>
          <p:cNvGraphicFramePr>
            <a:graphicFrameLocks noGrp="1"/>
          </p:cNvGraphicFramePr>
          <p:nvPr/>
        </p:nvGraphicFramePr>
        <p:xfrm>
          <a:off x="3962400" y="2476500"/>
          <a:ext cx="4267200" cy="1905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69691896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184787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8784918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828136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44867934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86481543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80662132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% Increase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377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sng" strike="noStrike">
                          <a:effectLst/>
                        </a:rPr>
                        <a:t>#Turker</a:t>
                      </a:r>
                      <a:endParaRPr lang="en-US" sz="11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sng" strike="noStrike">
                          <a:effectLst/>
                        </a:rPr>
                        <a:t>Mean</a:t>
                      </a:r>
                      <a:endParaRPr lang="en-US" sz="11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sng" strike="noStrike">
                          <a:effectLst/>
                        </a:rPr>
                        <a:t>Median</a:t>
                      </a:r>
                      <a:endParaRPr lang="en-US" sz="11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sng" strike="noStrike">
                          <a:effectLst/>
                        </a:rPr>
                        <a:t>dMean</a:t>
                      </a:r>
                      <a:endParaRPr lang="en-US" sz="11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sng" strike="noStrike">
                          <a:effectLst/>
                        </a:rPr>
                        <a:t>dMedian</a:t>
                      </a:r>
                      <a:endParaRPr lang="en-US" sz="11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sng" strike="noStrike">
                          <a:effectLst/>
                        </a:rPr>
                        <a:t>dMean</a:t>
                      </a:r>
                      <a:endParaRPr lang="en-US" sz="11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sng" strike="noStrike">
                          <a:effectLst/>
                        </a:rPr>
                        <a:t>dMedian</a:t>
                      </a:r>
                      <a:endParaRPr lang="en-US" sz="11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41395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0.9046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0.9471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-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-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-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-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549334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0.9771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4.7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540309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0.9638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83507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0.9637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0.9853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365926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0.9897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582819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0.9779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0.9917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463146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0.9857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0.9936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059361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0.9812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0.9958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-0.005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-0.5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11175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5445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13848C5-4807-46FA-BCED-00D10E156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6875"/>
            <a:ext cx="12192000" cy="606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105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6ACE94D-261A-4A99-92E7-9297A8910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6875"/>
            <a:ext cx="12192000" cy="606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100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9B51E0C-550D-4192-B255-B6CBBC7C9F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5199772"/>
              </p:ext>
            </p:extLst>
          </p:nvPr>
        </p:nvGraphicFramePr>
        <p:xfrm>
          <a:off x="414337" y="4132263"/>
          <a:ext cx="11363325" cy="253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Worksheet" r:id="rId3" imgW="11363547" imgH="2533571" progId="Excel.Sheet.12">
                  <p:embed/>
                </p:oleObj>
              </mc:Choice>
              <mc:Fallback>
                <p:oleObj name="Worksheet" r:id="rId3" imgW="11363547" imgH="253357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4337" y="4132263"/>
                        <a:ext cx="11363325" cy="2533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AF1365B1-D759-4415-98BC-A0D8E096D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9468" y="0"/>
            <a:ext cx="8732281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606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196418-B156-4BA0-AAAC-DADFB2808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1739"/>
            <a:ext cx="12192000" cy="561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16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DF7E52-D53C-46B5-87E7-017F903B8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5073"/>
            <a:ext cx="12192000" cy="566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74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A4EAB5-B202-4E8C-B96E-B9281F2A5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888"/>
            <a:ext cx="12192000" cy="564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29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42E4DF-783B-4AC7-B80F-3137D4F2F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229"/>
            <a:ext cx="12192000" cy="565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3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3201</TotalTime>
  <Words>318</Words>
  <Application>Microsoft Office PowerPoint</Application>
  <PresentationFormat>Widescreen</PresentationFormat>
  <Paragraphs>95</Paragraphs>
  <Slides>27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 – Min # of Turkers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Mattioli, Dominik D</dc:creator>
  <cp:lastModifiedBy>Mattioli, Dominik D</cp:lastModifiedBy>
  <cp:revision>2</cp:revision>
  <dcterms:created xsi:type="dcterms:W3CDTF">2023-12-20T16:39:51Z</dcterms:created>
  <dcterms:modified xsi:type="dcterms:W3CDTF">2024-01-03T21:59:23Z</dcterms:modified>
</cp:coreProperties>
</file>